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Lato" charset="1" panose="020F0502020204030203"/>
      <p:regular r:id="rId19"/>
    </p:embeddedFont>
    <p:embeddedFont>
      <p:font typeface="Helios Extended Bold" charset="1" panose="02000805050000020004"/>
      <p:regular r:id="rId20"/>
    </p:embeddedFont>
    <p:embeddedFont>
      <p:font typeface="Heebo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44078" y="1326430"/>
            <a:ext cx="21203378" cy="7634140"/>
            <a:chOff x="0" y="0"/>
            <a:chExt cx="1128752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8752" cy="406400"/>
            </a:xfrm>
            <a:custGeom>
              <a:avLst/>
              <a:gdLst/>
              <a:ahLst/>
              <a:cxnLst/>
              <a:rect r="r" b="b" t="t" l="l"/>
              <a:pathLst>
                <a:path h="406400" w="1128752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600950" y="6932479"/>
            <a:ext cx="3086100" cy="804358"/>
            <a:chOff x="0" y="0"/>
            <a:chExt cx="812800" cy="21184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211847"/>
            </a:xfrm>
            <a:custGeom>
              <a:avLst/>
              <a:gdLst/>
              <a:ahLst/>
              <a:cxnLst/>
              <a:rect r="r" b="b" t="t" l="l"/>
              <a:pathLst>
                <a:path h="211847" w="812800">
                  <a:moveTo>
                    <a:pt x="50173" y="0"/>
                  </a:moveTo>
                  <a:lnTo>
                    <a:pt x="762627" y="0"/>
                  </a:lnTo>
                  <a:cubicBezTo>
                    <a:pt x="775934" y="0"/>
                    <a:pt x="788695" y="5286"/>
                    <a:pt x="798105" y="14695"/>
                  </a:cubicBezTo>
                  <a:cubicBezTo>
                    <a:pt x="807514" y="24105"/>
                    <a:pt x="812800" y="36866"/>
                    <a:pt x="812800" y="50173"/>
                  </a:cubicBezTo>
                  <a:lnTo>
                    <a:pt x="812800" y="161675"/>
                  </a:lnTo>
                  <a:cubicBezTo>
                    <a:pt x="812800" y="174981"/>
                    <a:pt x="807514" y="187743"/>
                    <a:pt x="798105" y="197152"/>
                  </a:cubicBezTo>
                  <a:cubicBezTo>
                    <a:pt x="788695" y="206561"/>
                    <a:pt x="775934" y="211847"/>
                    <a:pt x="762627" y="211847"/>
                  </a:cubicBezTo>
                  <a:lnTo>
                    <a:pt x="50173" y="211847"/>
                  </a:lnTo>
                  <a:cubicBezTo>
                    <a:pt x="36866" y="211847"/>
                    <a:pt x="24105" y="206561"/>
                    <a:pt x="14695" y="197152"/>
                  </a:cubicBezTo>
                  <a:cubicBezTo>
                    <a:pt x="5286" y="187743"/>
                    <a:pt x="0" y="174981"/>
                    <a:pt x="0" y="161675"/>
                  </a:cubicBezTo>
                  <a:lnTo>
                    <a:pt x="0" y="50173"/>
                  </a:lnTo>
                  <a:cubicBezTo>
                    <a:pt x="0" y="36866"/>
                    <a:pt x="5286" y="24105"/>
                    <a:pt x="14695" y="14695"/>
                  </a:cubicBezTo>
                  <a:cubicBezTo>
                    <a:pt x="24105" y="5286"/>
                    <a:pt x="36866" y="0"/>
                    <a:pt x="50173" y="0"/>
                  </a:cubicBezTo>
                  <a:close/>
                </a:path>
              </a:pathLst>
            </a:custGeom>
            <a:solidFill>
              <a:srgbClr val="4E6E81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812800" cy="2594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  <a:r>
                <a:rPr lang="en-US" sz="2199" spc="21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December 5, 2024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479063" y="3766801"/>
            <a:ext cx="15329874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CHILD MIND INSTITUTE</a:t>
            </a:r>
          </a:p>
          <a:p>
            <a:pPr algn="ctr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PROBLEMATIC INTERNET USE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958126" y="6255258"/>
            <a:ext cx="1237174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CHASE IVANCIC, SIMON RICHARD, QUYNH TRAN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58126" y="3130005"/>
            <a:ext cx="12371749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399" spc="23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DSA 330 - Intro to DS II Final Project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969776" y="3209253"/>
            <a:ext cx="8834775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THE MODEL(S)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969776" y="4227904"/>
            <a:ext cx="8834775" cy="1735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19"/>
              </a:lnSpc>
            </a:pPr>
            <a:r>
              <a:rPr lang="en-US" sz="2199" spc="21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Using statistical techniques such as regression analysis, correlation analysis, and hypothesis testing to identify relationships between variables and test hypotheses related to the new product.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688500" y="1035773"/>
            <a:ext cx="7676286" cy="8970030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708186" y="1326430"/>
            <a:ext cx="21996186" cy="7634140"/>
            <a:chOff x="0" y="0"/>
            <a:chExt cx="1170957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957" cy="406400"/>
            </a:xfrm>
            <a:custGeom>
              <a:avLst/>
              <a:gdLst/>
              <a:ahLst/>
              <a:cxnLst/>
              <a:rect r="r" b="b" t="t" l="l"/>
              <a:pathLst>
                <a:path h="406400" w="1170957">
                  <a:moveTo>
                    <a:pt x="967757" y="0"/>
                  </a:moveTo>
                  <a:cubicBezTo>
                    <a:pt x="1079981" y="0"/>
                    <a:pt x="1170957" y="90976"/>
                    <a:pt x="1170957" y="203200"/>
                  </a:cubicBezTo>
                  <a:cubicBezTo>
                    <a:pt x="1170957" y="315424"/>
                    <a:pt x="1079981" y="406400"/>
                    <a:pt x="96775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0957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79470" y="1901108"/>
            <a:ext cx="1552906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RESULTS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79470" y="3082743"/>
            <a:ext cx="15529061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  <a:spcBef>
                <a:spcPct val="0"/>
              </a:spcBef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2771581" y="3894536"/>
            <a:ext cx="5302188" cy="477128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178303" y="3828936"/>
            <a:ext cx="6432292" cy="4931056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1007" y="2701002"/>
            <a:ext cx="18554237" cy="7634140"/>
            <a:chOff x="0" y="0"/>
            <a:chExt cx="987726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7726" cy="406400"/>
            </a:xfrm>
            <a:custGeom>
              <a:avLst/>
              <a:gdLst/>
              <a:ahLst/>
              <a:cxnLst/>
              <a:rect r="r" b="b" t="t" l="l"/>
              <a:pathLst>
                <a:path h="406400" w="987726">
                  <a:moveTo>
                    <a:pt x="784526" y="0"/>
                  </a:moveTo>
                  <a:cubicBezTo>
                    <a:pt x="896751" y="0"/>
                    <a:pt x="987726" y="90976"/>
                    <a:pt x="987726" y="203200"/>
                  </a:cubicBezTo>
                  <a:cubicBezTo>
                    <a:pt x="987726" y="315424"/>
                    <a:pt x="896751" y="406400"/>
                    <a:pt x="78452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98772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94717" y="1153365"/>
            <a:ext cx="6218620" cy="1732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60"/>
              </a:lnSpc>
            </a:pPr>
            <a:r>
              <a:rPr lang="en-US" b="true" sz="4900" spc="245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OUR CONCLUSIONS</a:t>
            </a:r>
          </a:p>
        </p:txBody>
      </p:sp>
      <p:sp>
        <p:nvSpPr>
          <p:cNvPr name="AutoShape 6" id="6"/>
          <p:cNvSpPr/>
          <p:nvPr/>
        </p:nvSpPr>
        <p:spPr>
          <a:xfrm>
            <a:off x="1057275" y="6518072"/>
            <a:ext cx="0" cy="376892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7259300" y="10287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44078" y="1326430"/>
            <a:ext cx="21203378" cy="7634140"/>
            <a:chOff x="0" y="0"/>
            <a:chExt cx="1128752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28752" cy="406400"/>
            </a:xfrm>
            <a:custGeom>
              <a:avLst/>
              <a:gdLst/>
              <a:ahLst/>
              <a:cxnLst/>
              <a:rect r="r" b="b" t="t" l="l"/>
              <a:pathLst>
                <a:path h="406400" w="1128752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958126" y="3970422"/>
            <a:ext cx="12371749" cy="2060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238"/>
              </a:lnSpc>
            </a:pPr>
            <a:r>
              <a:rPr lang="en-US" b="true" sz="11598" spc="579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THANK YOU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600950" y="6932479"/>
            <a:ext cx="3086100" cy="804358"/>
            <a:chOff x="0" y="0"/>
            <a:chExt cx="812800" cy="21184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211847"/>
            </a:xfrm>
            <a:custGeom>
              <a:avLst/>
              <a:gdLst/>
              <a:ahLst/>
              <a:cxnLst/>
              <a:rect r="r" b="b" t="t" l="l"/>
              <a:pathLst>
                <a:path h="211847" w="812800">
                  <a:moveTo>
                    <a:pt x="50173" y="0"/>
                  </a:moveTo>
                  <a:lnTo>
                    <a:pt x="762627" y="0"/>
                  </a:lnTo>
                  <a:cubicBezTo>
                    <a:pt x="775934" y="0"/>
                    <a:pt x="788695" y="5286"/>
                    <a:pt x="798105" y="14695"/>
                  </a:cubicBezTo>
                  <a:cubicBezTo>
                    <a:pt x="807514" y="24105"/>
                    <a:pt x="812800" y="36866"/>
                    <a:pt x="812800" y="50173"/>
                  </a:cubicBezTo>
                  <a:lnTo>
                    <a:pt x="812800" y="161675"/>
                  </a:lnTo>
                  <a:cubicBezTo>
                    <a:pt x="812800" y="174981"/>
                    <a:pt x="807514" y="187743"/>
                    <a:pt x="798105" y="197152"/>
                  </a:cubicBezTo>
                  <a:cubicBezTo>
                    <a:pt x="788695" y="206561"/>
                    <a:pt x="775934" y="211847"/>
                    <a:pt x="762627" y="211847"/>
                  </a:cubicBezTo>
                  <a:lnTo>
                    <a:pt x="50173" y="211847"/>
                  </a:lnTo>
                  <a:cubicBezTo>
                    <a:pt x="36866" y="211847"/>
                    <a:pt x="24105" y="206561"/>
                    <a:pt x="14695" y="197152"/>
                  </a:cubicBezTo>
                  <a:cubicBezTo>
                    <a:pt x="5286" y="187743"/>
                    <a:pt x="0" y="174981"/>
                    <a:pt x="0" y="161675"/>
                  </a:cubicBezTo>
                  <a:lnTo>
                    <a:pt x="0" y="50173"/>
                  </a:lnTo>
                  <a:cubicBezTo>
                    <a:pt x="0" y="36866"/>
                    <a:pt x="5286" y="24105"/>
                    <a:pt x="14695" y="14695"/>
                  </a:cubicBezTo>
                  <a:cubicBezTo>
                    <a:pt x="24105" y="5286"/>
                    <a:pt x="36866" y="0"/>
                    <a:pt x="50173" y="0"/>
                  </a:cubicBezTo>
                  <a:close/>
                </a:path>
              </a:pathLst>
            </a:custGeom>
            <a:solidFill>
              <a:srgbClr val="4E6E81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12800" cy="2594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  <a:r>
                <a:rPr lang="en-US" sz="2199" spc="21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December 05, 2024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958126" y="5625211"/>
            <a:ext cx="12371749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 spc="23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- Chase, Simon, Quynh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82226" y="945354"/>
            <a:ext cx="14523548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PRESENTATION OVERVIEW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911133" y="3263130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425977" y="5152390"/>
            <a:ext cx="4775418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11133" y="5152390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82558" y="7256780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11133" y="4291756"/>
            <a:ext cx="5820024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INTRODUCTION AND BACKGROUND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25977" y="4120941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RESULTS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882558" y="6299712"/>
            <a:ext cx="6206075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THE DATA - EXPLORATORY ANALYSIS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25977" y="6128897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CONCLUSION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425977" y="3148830"/>
            <a:ext cx="4775418" cy="10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82226" y="8456221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000000"/>
                </a:solidFill>
                <a:latin typeface="Heebo Bold"/>
                <a:ea typeface="Heebo Bold"/>
                <a:cs typeface="Heebo Bold"/>
                <a:sym typeface="Heebo Bold"/>
              </a:rPr>
              <a:t>METHODOLOGY AND MODELS</a:t>
            </a:r>
          </a:p>
        </p:txBody>
      </p:sp>
      <p:sp>
        <p:nvSpPr>
          <p:cNvPr name="AutoShape 13" id="13"/>
          <p:cNvSpPr/>
          <p:nvPr/>
        </p:nvSpPr>
        <p:spPr>
          <a:xfrm>
            <a:off x="9144000" y="5967540"/>
            <a:ext cx="28575" cy="4319460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17259300" y="9258300"/>
            <a:ext cx="248490" cy="24849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0"/>
            <a:ext cx="7141841" cy="10287000"/>
            <a:chOff x="0" y="0"/>
            <a:chExt cx="110645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645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06458">
                  <a:moveTo>
                    <a:pt x="0" y="0"/>
                  </a:moveTo>
                  <a:lnTo>
                    <a:pt x="1106458" y="0"/>
                  </a:lnTo>
                  <a:lnTo>
                    <a:pt x="110645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86698" t="0" r="-6937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8590063" y="866775"/>
            <a:ext cx="8693050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PROJECT BACKGROUND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90063" y="3099171"/>
            <a:ext cx="8693050" cy="42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519"/>
              </a:lnSpc>
            </a:pPr>
            <a:r>
              <a:rPr lang="en-US" sz="2199" spc="21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Insert text here</a:t>
            </a:r>
          </a:p>
        </p:txBody>
      </p:sp>
      <p:sp>
        <p:nvSpPr>
          <p:cNvPr name="AutoShape 6" id="6"/>
          <p:cNvSpPr/>
          <p:nvPr/>
        </p:nvSpPr>
        <p:spPr>
          <a:xfrm>
            <a:off x="550043" y="0"/>
            <a:ext cx="0" cy="3768928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7010810" y="925830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79470" y="866775"/>
            <a:ext cx="1552906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OBJECTIVES AND QUESTIONS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80799" y="3770070"/>
            <a:ext cx="4775418" cy="141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</a:pPr>
            <a:r>
              <a:rPr lang="en-US" b="true" sz="8000" spc="4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56291" y="3770070"/>
            <a:ext cx="4775418" cy="141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</a:pPr>
            <a:r>
              <a:rPr lang="en-US" b="true" sz="8000" spc="4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9470" y="2064875"/>
            <a:ext cx="15529061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  <a:spcBef>
                <a:spcPct val="0"/>
              </a:spcBef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Our project focuses on...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79470" y="4967531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TYPE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79470" y="5442511"/>
            <a:ext cx="4775418" cy="42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9"/>
              </a:lnSpc>
            </a:pPr>
            <a:r>
              <a:rPr lang="en-US" sz="2199" spc="21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131784" y="3770070"/>
            <a:ext cx="4775418" cy="141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</a:pPr>
            <a:r>
              <a:rPr lang="en-US" b="true" sz="8000" spc="4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03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9009810"/>
            <a:ext cx="248490" cy="24849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010810" y="1028700"/>
            <a:ext cx="248490" cy="24849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AutoShape 15" id="15"/>
          <p:cNvSpPr/>
          <p:nvPr/>
        </p:nvSpPr>
        <p:spPr>
          <a:xfrm flipH="true">
            <a:off x="1033463" y="0"/>
            <a:ext cx="0" cy="3334176"/>
          </a:xfrm>
          <a:prstGeom prst="line">
            <a:avLst/>
          </a:prstGeom>
          <a:ln cap="flat" w="57150">
            <a:solidFill>
              <a:srgbClr val="4E6E81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6756291" y="6490896"/>
            <a:ext cx="4775418" cy="1423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</a:pPr>
            <a:r>
              <a:rPr lang="en-US" b="true" sz="8000" spc="4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756291" y="4967531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TYPE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131784" y="4967531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TYPE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756291" y="7696125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TYPE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756291" y="5279316"/>
            <a:ext cx="4775418" cy="42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9"/>
              </a:lnSpc>
            </a:pPr>
            <a:r>
              <a:rPr lang="en-US" sz="2199" spc="21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131784" y="5442511"/>
            <a:ext cx="4775418" cy="42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9"/>
              </a:lnSpc>
            </a:pPr>
            <a:r>
              <a:rPr lang="en-US" sz="2199" spc="21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756291" y="8009180"/>
            <a:ext cx="4775418" cy="421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19"/>
              </a:lnSpc>
            </a:pPr>
            <a:r>
              <a:rPr lang="en-US" sz="2199" spc="21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806369" cy="10287000"/>
            <a:chOff x="0" y="0"/>
            <a:chExt cx="179262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62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92624">
                  <a:moveTo>
                    <a:pt x="0" y="0"/>
                  </a:moveTo>
                  <a:lnTo>
                    <a:pt x="1792624" y="0"/>
                  </a:lnTo>
                  <a:lnTo>
                    <a:pt x="179262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9262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028700"/>
            <a:ext cx="6842696" cy="8229600"/>
            <a:chOff x="0" y="0"/>
            <a:chExt cx="1076050" cy="129414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76050" cy="1294148"/>
            </a:xfrm>
            <a:custGeom>
              <a:avLst/>
              <a:gdLst/>
              <a:ahLst/>
              <a:cxnLst/>
              <a:rect r="r" b="b" t="t" l="l"/>
              <a:pathLst>
                <a:path h="1294148" w="1076050">
                  <a:moveTo>
                    <a:pt x="0" y="0"/>
                  </a:moveTo>
                  <a:lnTo>
                    <a:pt x="1076050" y="0"/>
                  </a:lnTo>
                  <a:lnTo>
                    <a:pt x="1076050" y="1294148"/>
                  </a:lnTo>
                  <a:lnTo>
                    <a:pt x="0" y="1294148"/>
                  </a:lnTo>
                  <a:close/>
                </a:path>
              </a:pathLst>
            </a:custGeom>
            <a:blipFill>
              <a:blip r:embed="rId2"/>
              <a:stretch>
                <a:fillRect l="-40257" t="0" r="-40257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8759618" y="866775"/>
            <a:ext cx="8953859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</a:pPr>
            <a:r>
              <a:rPr lang="en-US" b="true" sz="6000" spc="30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EXPLORATORY ANALYSIS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59618" y="3735402"/>
            <a:ext cx="8499682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0"/>
              </a:lnSpc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59618" y="3189339"/>
            <a:ext cx="8499682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b="true" sz="2499" spc="24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THE DATA - OVERVIEW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806369" cy="10287000"/>
            <a:chOff x="0" y="0"/>
            <a:chExt cx="179262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62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92624">
                  <a:moveTo>
                    <a:pt x="0" y="0"/>
                  </a:moveTo>
                  <a:lnTo>
                    <a:pt x="1792624" y="0"/>
                  </a:lnTo>
                  <a:lnTo>
                    <a:pt x="179262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9262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80210" y="1300214"/>
            <a:ext cx="5842747" cy="1706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0"/>
              </a:lnSpc>
            </a:pPr>
            <a:r>
              <a:rPr lang="en-US" b="true" sz="4800" spc="24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EXPLORATORY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215129" y="1347839"/>
            <a:ext cx="8499682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0"/>
              </a:lnSpc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0210" y="3211394"/>
            <a:ext cx="8499682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b="true" sz="2499" spc="24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THE DATA - CHASE’S COLUMNS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806369" cy="10287000"/>
            <a:chOff x="0" y="0"/>
            <a:chExt cx="179262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62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92624">
                  <a:moveTo>
                    <a:pt x="0" y="0"/>
                  </a:moveTo>
                  <a:lnTo>
                    <a:pt x="1792624" y="0"/>
                  </a:lnTo>
                  <a:lnTo>
                    <a:pt x="179262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9262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80210" y="1300214"/>
            <a:ext cx="5842747" cy="1706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0"/>
              </a:lnSpc>
            </a:pPr>
            <a:r>
              <a:rPr lang="en-US" b="true" sz="4800" spc="24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EXPLORATORY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215129" y="1347839"/>
            <a:ext cx="8499682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0"/>
              </a:lnSpc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0210" y="3211394"/>
            <a:ext cx="8499682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b="true" sz="2499" spc="24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THE DATA - SIMON’S COLUMNS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806369" cy="10287000"/>
            <a:chOff x="0" y="0"/>
            <a:chExt cx="179262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9262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92624">
                  <a:moveTo>
                    <a:pt x="0" y="0"/>
                  </a:moveTo>
                  <a:lnTo>
                    <a:pt x="1792624" y="0"/>
                  </a:lnTo>
                  <a:lnTo>
                    <a:pt x="179262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9262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80210" y="1300214"/>
            <a:ext cx="5842747" cy="1706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0"/>
              </a:lnSpc>
            </a:pPr>
            <a:r>
              <a:rPr lang="en-US" b="true" sz="4800" spc="24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EXPLORATORY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215129" y="1347839"/>
            <a:ext cx="8499682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0"/>
              </a:lnSpc>
            </a:pPr>
            <a:r>
              <a:rPr lang="en-US" sz="2100" spc="21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0210" y="3211394"/>
            <a:ext cx="8499682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b="true" sz="2499" spc="24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THE DATA - QUYNH’S COLUMNS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76124" y="0"/>
            <a:ext cx="13352049" cy="7634140"/>
            <a:chOff x="0" y="0"/>
            <a:chExt cx="71079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0790" cy="406400"/>
            </a:xfrm>
            <a:custGeom>
              <a:avLst/>
              <a:gdLst/>
              <a:ahLst/>
              <a:cxnLst/>
              <a:rect r="r" b="b" t="t" l="l"/>
              <a:pathLst>
                <a:path h="406400" w="710790">
                  <a:moveTo>
                    <a:pt x="507590" y="0"/>
                  </a:moveTo>
                  <a:cubicBezTo>
                    <a:pt x="619815" y="0"/>
                    <a:pt x="710790" y="90976"/>
                    <a:pt x="710790" y="203200"/>
                  </a:cubicBezTo>
                  <a:cubicBezTo>
                    <a:pt x="710790" y="315424"/>
                    <a:pt x="619815" y="406400"/>
                    <a:pt x="50759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10790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364690" y="2537756"/>
            <a:ext cx="7365820" cy="100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40"/>
              </a:lnSpc>
            </a:pPr>
            <a:r>
              <a:rPr lang="en-US" b="true" sz="5600" spc="280">
                <a:solidFill>
                  <a:srgbClr val="000000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METHODOLOGY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529302" y="3721820"/>
            <a:ext cx="6410123" cy="445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9"/>
              </a:lnSpc>
            </a:pPr>
            <a:r>
              <a:rPr lang="en-US" sz="2299" spc="22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type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80210" y="780210"/>
            <a:ext cx="248490" cy="24849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259300" y="9333392"/>
            <a:ext cx="248490" cy="24849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55966" y="1360086"/>
            <a:ext cx="1934873" cy="1423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</a:pPr>
            <a:r>
              <a:rPr lang="en-US" b="true" sz="8000" spc="4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80210" y="3107606"/>
            <a:ext cx="1810628" cy="1423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</a:pPr>
            <a:r>
              <a:rPr lang="en-US" b="true" sz="8000" spc="4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0210" y="4855125"/>
            <a:ext cx="1810628" cy="1423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</a:pPr>
            <a:r>
              <a:rPr lang="en-US" b="true" sz="8000" spc="4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42333" y="6602644"/>
            <a:ext cx="1810628" cy="1423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200"/>
              </a:lnSpc>
            </a:pPr>
            <a:r>
              <a:rPr lang="en-US" b="true" sz="8000" spc="40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35167" y="1953493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TYPE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335167" y="3701013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TYPE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335167" y="5448532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TYPE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335167" y="7193194"/>
            <a:ext cx="477541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</a:pPr>
            <a:r>
              <a:rPr lang="en-US" b="true" sz="2299" spc="229">
                <a:solidFill>
                  <a:srgbClr val="4E6E81"/>
                </a:solidFill>
                <a:latin typeface="Heebo Bold"/>
                <a:ea typeface="Heebo Bold"/>
                <a:cs typeface="Heebo Bold"/>
                <a:sym typeface="Heebo Bold"/>
              </a:rPr>
              <a:t>TYPE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DAGYRSCLGqs</dc:identifier>
  <dcterms:modified xsi:type="dcterms:W3CDTF">2011-08-01T06:04:30Z</dcterms:modified>
  <cp:revision>1</cp:revision>
  <dc:title>Hello!</dc:title>
</cp:coreProperties>
</file>

<file path=docProps/thumbnail.jpeg>
</file>